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9" r:id="rId1"/>
  </p:sldMasterIdLst>
  <p:notesMasterIdLst>
    <p:notesMasterId r:id="rId18"/>
  </p:notesMasterIdLst>
  <p:sldIdLst>
    <p:sldId id="287" r:id="rId2"/>
    <p:sldId id="303" r:id="rId3"/>
    <p:sldId id="318" r:id="rId4"/>
    <p:sldId id="329" r:id="rId5"/>
    <p:sldId id="362" r:id="rId6"/>
    <p:sldId id="360" r:id="rId7"/>
    <p:sldId id="363" r:id="rId8"/>
    <p:sldId id="365" r:id="rId9"/>
    <p:sldId id="366" r:id="rId10"/>
    <p:sldId id="330" r:id="rId11"/>
    <p:sldId id="368" r:id="rId12"/>
    <p:sldId id="367" r:id="rId13"/>
    <p:sldId id="369" r:id="rId14"/>
    <p:sldId id="375" r:id="rId15"/>
    <p:sldId id="370" r:id="rId16"/>
    <p:sldId id="32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FFFFFF"/>
    <a:srgbClr val="00FF00"/>
    <a:srgbClr val="0000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46C547-5CB9-4C10-BB56-A5A1E590878A}" v="85" dt="2019-12-27T07:44:52.2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280" autoAdjust="0"/>
  </p:normalViewPr>
  <p:slideViewPr>
    <p:cSldViewPr snapToGrid="0">
      <p:cViewPr varScale="1">
        <p:scale>
          <a:sx n="67" d="100"/>
          <a:sy n="67" d="100"/>
        </p:scale>
        <p:origin x="4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AA430-F6F2-4752-BC6B-5A79EE76EC7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10CF5-5060-4CAF-AB41-B30FCBD1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01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2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6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4972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66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4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85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43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2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3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4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81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69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52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9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3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7AE77-E6F0-4E04-B849-3CC1A2935D7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874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  <p:sldLayoutId id="214748400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about:blank" TargetMode="External"/><Relationship Id="rId4" Type="http://schemas.openxmlformats.org/officeDocument/2006/relationships/hyperlink" Target="about:blank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8.xml"/><Relationship Id="rId1" Type="http://schemas.openxmlformats.org/officeDocument/2006/relationships/video" Target="about:blank" TargetMode="External"/><Relationship Id="rId4" Type="http://schemas.openxmlformats.org/officeDocument/2006/relationships/hyperlink" Target="about:blank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0068059-9097-4F05-BA38-CDD7DBF77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64A015-EDB3-4688-8B77-925530541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5103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F00527-50AD-441D-B506-9AFD2C235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3011" y="643467"/>
            <a:ext cx="8921000" cy="2933620"/>
          </a:xfrm>
        </p:spPr>
        <p:txBody>
          <a:bodyPr>
            <a:normAutofit/>
          </a:bodyPr>
          <a:lstStyle/>
          <a:p>
            <a:r>
              <a:rPr lang="ko-KR" altLang="en-US" sz="11500" dirty="0"/>
              <a:t>고 </a:t>
            </a:r>
            <a:r>
              <a:rPr lang="ko-KR" altLang="en-US" sz="11500" dirty="0" err="1"/>
              <a:t>려</a:t>
            </a:r>
            <a:endParaRPr lang="en-US" sz="11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4E2B2-22F0-40C7-9C0F-0D79E9B5E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019" y="4872767"/>
            <a:ext cx="8874992" cy="1424165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고려를 빛낸 인물들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28827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[￫ﾌﾀ￪ﾲﾰ! ￬ﾄﾜ￭ﾝﾬ vs. ￪ﾱﾰ￫ﾞﾀ] ￬ﾙﾸ￪ﾵﾐ￬ﾝﾘ ￬ﾋﾠ, ￬ﾄﾜ￭ﾝﾬ | ￪ﾱﾰ￫ﾞﾀ￬ﾝﾘ ￬ﾹﾨ￬ﾞﾅ￬ﾝﾄ ￫ﾬﾼ￫ﾦﾬ￬ﾹﾜ ￬ﾙﾸ￪ﾵﾐ ￫ﾋﾴ￭ﾌﾐ &amp; ￪ﾰﾕ￫ﾏﾙ 6￬ﾣﾼ ￭ﾚﾍ￫ﾓﾝ | ￪ﾳﾠ￫ﾠﾤ ￬ﾗﾭ￬ﾂﾬ￬ﾕﾠ￫ﾋﾈ￫ﾩﾔ￬ﾝﾴ￬ﾅﾘ ￢ﾘﾅ￬ﾧﾀ￫ﾋﾈ￭ﾂﾤ￬ﾦﾈ">
            <a:hlinkClick r:id="" action="ppaction://media"/>
            <a:extLst>
              <a:ext uri="{FF2B5EF4-FFF2-40B4-BE49-F238E27FC236}">
                <a16:creationId xmlns:a16="http://schemas.microsoft.com/office/drawing/2014/main" id="{37682920-E3D0-461B-9560-34B723B8A9F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7849" y="148146"/>
            <a:ext cx="10616301" cy="62300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528BB7-D348-4949-A473-387178F33F2C}"/>
              </a:ext>
            </a:extLst>
          </p:cNvPr>
          <p:cNvSpPr/>
          <p:nvPr/>
        </p:nvSpPr>
        <p:spPr>
          <a:xfrm>
            <a:off x="3442645" y="6378164"/>
            <a:ext cx="5306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https://www.youtube.com/watch?v=8c3thLfcoJw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4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2652" y="696258"/>
            <a:ext cx="4163628" cy="5669031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4133" y="1569333"/>
            <a:ext cx="6919223" cy="5013459"/>
          </a:xfrm>
        </p:spPr>
        <p:txBody>
          <a:bodyPr>
            <a:noAutofit/>
          </a:bodyPr>
          <a:lstStyle/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거란</a:t>
            </a:r>
            <a:r>
              <a:rPr lang="en-US" altLang="ko-KR" sz="4000" dirty="0"/>
              <a:t>(</a:t>
            </a:r>
            <a:r>
              <a:rPr lang="ko-KR" altLang="en-US" sz="4000" dirty="0"/>
              <a:t>요</a:t>
            </a:r>
            <a:r>
              <a:rPr lang="en-US" altLang="ko-KR" sz="4000" dirty="0"/>
              <a:t>) 3</a:t>
            </a:r>
            <a:r>
              <a:rPr lang="ko-KR" altLang="en-US" sz="4000" dirty="0"/>
              <a:t>차 침입 때 큰 승리</a:t>
            </a:r>
            <a:endParaRPr lang="en-US" altLang="ko-KR" sz="4000" dirty="0"/>
          </a:p>
          <a:p>
            <a:pPr algn="l"/>
            <a:r>
              <a:rPr lang="ko-KR" altLang="ko-KR" sz="4000" dirty="0"/>
              <a:t>•</a:t>
            </a:r>
            <a:r>
              <a:rPr lang="en-US" altLang="ko-KR" sz="4000" dirty="0"/>
              <a:t> </a:t>
            </a:r>
            <a:r>
              <a:rPr lang="ko-KR" altLang="en-US" sz="4000" dirty="0" err="1"/>
              <a:t>낙성대</a:t>
            </a:r>
            <a:r>
              <a:rPr lang="en-US" altLang="ko-KR" sz="4000" dirty="0"/>
              <a:t>: </a:t>
            </a:r>
            <a:r>
              <a:rPr lang="ko-KR" altLang="en-US" sz="4000" dirty="0"/>
              <a:t>강감찬 장군 생가</a:t>
            </a:r>
            <a:endParaRPr lang="en-US" altLang="ko-KR" sz="4000" dirty="0"/>
          </a:p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우리 역사의 </a:t>
            </a:r>
            <a:r>
              <a:rPr lang="en-US" altLang="ko-KR" sz="4000" dirty="0"/>
              <a:t>3</a:t>
            </a:r>
            <a:r>
              <a:rPr lang="ko-KR" altLang="en-US" sz="4000" dirty="0"/>
              <a:t>대 장군</a:t>
            </a:r>
            <a:endParaRPr lang="en-US" altLang="ko-KR" sz="4000" dirty="0"/>
          </a:p>
          <a:p>
            <a:pPr marL="571500" indent="-571500" algn="l">
              <a:buFontTx/>
              <a:buChar char="-"/>
            </a:pPr>
            <a:r>
              <a:rPr lang="ko-KR" altLang="en-US" sz="4000" dirty="0"/>
              <a:t>고구려 을지문덕</a:t>
            </a:r>
            <a:r>
              <a:rPr lang="en-US" altLang="ko-KR" sz="4000" dirty="0"/>
              <a:t> </a:t>
            </a:r>
            <a:r>
              <a:rPr lang="ko-KR" altLang="en-US" sz="4000" dirty="0"/>
              <a:t>장군</a:t>
            </a:r>
            <a:endParaRPr lang="en-US" altLang="ko-KR" sz="4000" dirty="0"/>
          </a:p>
          <a:p>
            <a:pPr marL="571500" indent="-571500" algn="l">
              <a:buFontTx/>
              <a:buChar char="-"/>
            </a:pPr>
            <a:r>
              <a:rPr lang="ko-KR" altLang="en-US" sz="4000" dirty="0"/>
              <a:t>고려 강감찬 장군</a:t>
            </a:r>
            <a:endParaRPr lang="en-US" altLang="ko-KR" sz="4000" dirty="0"/>
          </a:p>
          <a:p>
            <a:pPr marL="571500" indent="-571500" algn="l">
              <a:buFontTx/>
              <a:buChar char="-"/>
            </a:pPr>
            <a:r>
              <a:rPr lang="ko-KR" altLang="en-US" sz="4000" dirty="0"/>
              <a:t>조선 이순신장군</a:t>
            </a:r>
            <a:endParaRPr lang="en-US" altLang="ko-KR" sz="4000" dirty="0"/>
          </a:p>
          <a:p>
            <a:pPr algn="l"/>
            <a:endParaRPr lang="en-US" sz="3200" dirty="0"/>
          </a:p>
          <a:p>
            <a:pPr algn="l"/>
            <a:endParaRPr lang="en-US" altLang="ko-KR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755390" y="142041"/>
            <a:ext cx="5805207" cy="10622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400" dirty="0"/>
              <a:t>강감찬</a:t>
            </a:r>
            <a:r>
              <a:rPr lang="ko-KR" altLang="en-US" sz="6000" dirty="0"/>
              <a:t> </a:t>
            </a:r>
            <a:r>
              <a:rPr lang="en-US" altLang="ko-KR" sz="4000" dirty="0"/>
              <a:t>(942-998)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7793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7309" y="1524947"/>
            <a:ext cx="7190913" cy="5032617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6378" y="1524946"/>
            <a:ext cx="4524399" cy="4662789"/>
          </a:xfrm>
        </p:spPr>
        <p:txBody>
          <a:bodyPr>
            <a:noAutofit/>
          </a:bodyPr>
          <a:lstStyle/>
          <a:p>
            <a:pPr algn="l"/>
            <a:r>
              <a:rPr lang="en-US" altLang="ko-KR" sz="4000" dirty="0"/>
              <a:t>• </a:t>
            </a:r>
            <a:r>
              <a:rPr lang="ko-KR" altLang="en-US" sz="3600" dirty="0"/>
              <a:t>거란</a:t>
            </a:r>
            <a:r>
              <a:rPr lang="en-US" altLang="ko-KR" sz="3600" dirty="0"/>
              <a:t>(</a:t>
            </a:r>
            <a:r>
              <a:rPr lang="ko-KR" altLang="en-US" sz="3600" dirty="0"/>
              <a:t>요</a:t>
            </a:r>
            <a:r>
              <a:rPr lang="en-US" altLang="ko-KR" sz="3600" dirty="0"/>
              <a:t>) 3</a:t>
            </a:r>
            <a:r>
              <a:rPr lang="ko-KR" altLang="en-US" sz="3600" dirty="0"/>
              <a:t>차 침입 때 강감찬 장군이 이루어 낸 큰 승리</a:t>
            </a:r>
            <a:endParaRPr lang="en-US" altLang="ko-KR" sz="3600" dirty="0"/>
          </a:p>
          <a:p>
            <a:pPr algn="l"/>
            <a:r>
              <a:rPr lang="en-US" altLang="ko-KR" sz="3600" dirty="0"/>
              <a:t>• </a:t>
            </a:r>
            <a:r>
              <a:rPr lang="ko-KR" altLang="en-US" sz="3600" dirty="0" err="1"/>
              <a:t>귀주대첩으로</a:t>
            </a:r>
            <a:r>
              <a:rPr lang="ko-KR" altLang="en-US" sz="3600" dirty="0"/>
              <a:t> 이후 거란</a:t>
            </a:r>
            <a:r>
              <a:rPr lang="en-US" altLang="ko-KR" sz="3600" dirty="0"/>
              <a:t>(</a:t>
            </a:r>
            <a:r>
              <a:rPr lang="ko-KR" altLang="en-US" sz="3600" dirty="0"/>
              <a:t>요</a:t>
            </a:r>
            <a:r>
              <a:rPr lang="en-US" altLang="ko-KR" sz="3600" dirty="0"/>
              <a:t>)</a:t>
            </a:r>
            <a:r>
              <a:rPr lang="ko-KR" altLang="en-US" sz="3600" dirty="0"/>
              <a:t>은 침체기로 접어듦 </a:t>
            </a:r>
            <a:r>
              <a:rPr lang="en-US" altLang="ko-KR" sz="3600" dirty="0"/>
              <a:t> </a:t>
            </a:r>
            <a:endParaRPr lang="en-US" sz="36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3002554" y="139116"/>
            <a:ext cx="6647469" cy="10622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400" dirty="0"/>
              <a:t>귀주대첩</a:t>
            </a:r>
            <a:r>
              <a:rPr lang="ko-KR" altLang="en-US" sz="6000" dirty="0"/>
              <a:t> </a:t>
            </a:r>
            <a:r>
              <a:rPr lang="en-US" altLang="ko-KR" sz="4000" dirty="0"/>
              <a:t>(1019)</a:t>
            </a:r>
            <a:r>
              <a:rPr lang="ko-KR" altLang="en-US" sz="4000" dirty="0"/>
              <a:t> 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1904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nline Media 7" title="[￬ﾴﾈ￫ﾓﾱ ￭ﾕﾜ￪ﾵﾭ￬ﾂﾬ 5-2] ￢ﾑﾡ ￫ﾏﾅ￬ﾰﾽ￬ﾠﾁ ￫ﾬﾸ￭ﾙﾔ￫ﾥﾼ ￫ﾰﾜ￬ﾠﾄ ￬ﾋﾜ￭ﾂﾨ ￪ﾳﾠ￫ﾠﾤ - 10~11￬ﾰﾨ￬ﾋﾜ ￬ﾄﾜ￭ﾝﾬ￬ﾙﾀ ￪ﾰﾕ￪ﾰﾐ￬ﾰﾬ￬ﾝﾘ ￭ﾙﾜ￬ﾕﾽ￬ﾝﾄ ￬ﾤﾑ￬ﾋﾬ￬ﾜﾼ￫ﾡﾜ ￪ﾱﾰ￫ﾞﾀ￬ﾝﾘ ￬ﾹﾨ￬ﾞﾅ￪ﾳﾼ ￪ﾷﾹ￫ﾳﾵ ￪ﾳﾼ￬ﾠﾕ ￬ﾕﾌ￬ﾕﾄ￫ﾳﾴ￪ﾸﾰ(2)">
            <a:hlinkClick r:id="" action="ppaction://media"/>
            <a:extLst>
              <a:ext uri="{FF2B5EF4-FFF2-40B4-BE49-F238E27FC236}">
                <a16:creationId xmlns:a16="http://schemas.microsoft.com/office/drawing/2014/main" id="{F8633C6D-C51A-421D-9AAD-038369CE2F1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46338" y="142042"/>
            <a:ext cx="10499324" cy="621836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F5F36F6-B08F-44CB-B431-5B4E4E357CAA}"/>
              </a:ext>
            </a:extLst>
          </p:cNvPr>
          <p:cNvSpPr/>
          <p:nvPr/>
        </p:nvSpPr>
        <p:spPr>
          <a:xfrm>
            <a:off x="3347266" y="6360404"/>
            <a:ext cx="54974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https://www.youtube.com/watch?v=yl-bnWRk1R4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16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3052" y="1482457"/>
            <a:ext cx="4724815" cy="4580991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4133" y="1482457"/>
            <a:ext cx="7320865" cy="4545479"/>
          </a:xfrm>
        </p:spPr>
        <p:txBody>
          <a:bodyPr>
            <a:noAutofit/>
          </a:bodyPr>
          <a:lstStyle/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고려말 </a:t>
            </a:r>
            <a:r>
              <a:rPr lang="ko-KR" altLang="en-US" sz="4000" dirty="0" err="1"/>
              <a:t>조선초</a:t>
            </a:r>
            <a:r>
              <a:rPr lang="ko-KR" altLang="en-US" sz="4000" dirty="0"/>
              <a:t> 무신</a:t>
            </a:r>
            <a:r>
              <a:rPr lang="en-US" altLang="ko-KR" sz="4000" dirty="0"/>
              <a:t>, </a:t>
            </a:r>
            <a:r>
              <a:rPr lang="ko-KR" altLang="en-US" sz="4000" dirty="0"/>
              <a:t>발명가</a:t>
            </a:r>
            <a:endParaRPr lang="en-US" altLang="ko-KR" sz="4000" dirty="0"/>
          </a:p>
          <a:p>
            <a:pPr algn="l"/>
            <a:r>
              <a:rPr lang="ko-KR" altLang="ko-KR" sz="4000" dirty="0"/>
              <a:t>•</a:t>
            </a:r>
            <a:r>
              <a:rPr lang="en-US" altLang="ko-KR" sz="4000" dirty="0"/>
              <a:t> </a:t>
            </a:r>
            <a:r>
              <a:rPr lang="ko-KR" altLang="en-US" sz="4000" dirty="0"/>
              <a:t>한국 역사상 최초로 화약 개발</a:t>
            </a:r>
            <a:endParaRPr lang="en-US" altLang="ko-KR" sz="4000" dirty="0"/>
          </a:p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주화</a:t>
            </a:r>
            <a:r>
              <a:rPr lang="en-US" altLang="ko-KR" sz="4000" dirty="0"/>
              <a:t>(</a:t>
            </a:r>
            <a:r>
              <a:rPr lang="ko-KR" altLang="en-US" sz="4000" dirty="0"/>
              <a:t>走火</a:t>
            </a:r>
            <a:r>
              <a:rPr lang="en-US" altLang="ko-KR" sz="4000" dirty="0"/>
              <a:t>) </a:t>
            </a:r>
            <a:r>
              <a:rPr lang="ko-KR" altLang="en-US" sz="4000" dirty="0"/>
              <a:t>개발</a:t>
            </a:r>
            <a:endParaRPr lang="en-US" altLang="ko-KR" sz="4000" dirty="0"/>
          </a:p>
          <a:p>
            <a:pPr marL="571500" indent="-571500" algn="l">
              <a:buFontTx/>
              <a:buChar char="-"/>
            </a:pPr>
            <a:r>
              <a:rPr lang="ko-KR" altLang="en-US" sz="4000" dirty="0"/>
              <a:t>조선 세종대왕 때 주화를 개선해 신기전 개발</a:t>
            </a:r>
            <a:endParaRPr lang="en-US" altLang="ko-KR" sz="4000" dirty="0"/>
          </a:p>
          <a:p>
            <a:pPr algn="l"/>
            <a:endParaRPr lang="en-US" sz="3200" dirty="0"/>
          </a:p>
          <a:p>
            <a:pPr algn="l"/>
            <a:endParaRPr lang="en-US" altLang="ko-KR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755391" y="142041"/>
            <a:ext cx="5885106" cy="10622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6400" dirty="0" err="1"/>
              <a:t>최무선</a:t>
            </a:r>
            <a:r>
              <a:rPr lang="ko-KR" altLang="en-US" sz="6000" dirty="0"/>
              <a:t> </a:t>
            </a:r>
            <a:r>
              <a:rPr lang="en-US" altLang="ko-KR" sz="4700" dirty="0"/>
              <a:t>(1325-1395)</a:t>
            </a:r>
            <a:r>
              <a:rPr lang="en-US" sz="4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780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9375" y="1204338"/>
            <a:ext cx="5157673" cy="4592781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500325"/>
            <a:ext cx="7320865" cy="4569303"/>
          </a:xfrm>
        </p:spPr>
        <p:txBody>
          <a:bodyPr>
            <a:noAutofit/>
          </a:bodyPr>
          <a:lstStyle/>
          <a:p>
            <a:pPr algn="l"/>
            <a:r>
              <a:rPr lang="ko-KR" altLang="ko-KR" sz="4000" dirty="0"/>
              <a:t>•</a:t>
            </a:r>
            <a:r>
              <a:rPr lang="en-US" altLang="ko-KR" sz="4000" dirty="0"/>
              <a:t> ‘</a:t>
            </a:r>
            <a:r>
              <a:rPr lang="ko-KR" altLang="en-US" sz="4000" dirty="0"/>
              <a:t>달리는 불</a:t>
            </a:r>
            <a:r>
              <a:rPr lang="en-US" altLang="ko-KR" sz="4000" dirty="0"/>
              <a:t>’</a:t>
            </a:r>
            <a:r>
              <a:rPr lang="ko-KR" altLang="en-US" sz="4000" dirty="0"/>
              <a:t>이라는 뜻</a:t>
            </a:r>
            <a:endParaRPr lang="en-US" altLang="ko-KR" sz="4000" dirty="0"/>
          </a:p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현대의 로켓과 같은 원리</a:t>
            </a:r>
            <a:endParaRPr lang="en-US" altLang="ko-KR" sz="4000" dirty="0"/>
          </a:p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설계도가 현존하는 가장 </a:t>
            </a:r>
            <a:endParaRPr lang="en-US" altLang="ko-KR" sz="4000" dirty="0"/>
          </a:p>
          <a:p>
            <a:pPr algn="l"/>
            <a:r>
              <a:rPr lang="en-US" altLang="ko-KR" sz="4000" dirty="0"/>
              <a:t>  </a:t>
            </a:r>
            <a:r>
              <a:rPr lang="ko-KR" altLang="en-US" sz="4000" dirty="0"/>
              <a:t>오래된 로켓 무기</a:t>
            </a:r>
            <a:endParaRPr lang="en-US" altLang="ko-KR" sz="4000" dirty="0"/>
          </a:p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왜구와의 싸움에서 큰 역할</a:t>
            </a:r>
            <a:endParaRPr lang="en-US" altLang="ko-KR" sz="1600" dirty="0"/>
          </a:p>
          <a:p>
            <a:pPr algn="l"/>
            <a:endParaRPr lang="en-US" altLang="ko-KR" sz="4000" dirty="0"/>
          </a:p>
          <a:p>
            <a:pPr algn="l"/>
            <a:endParaRPr lang="en-US" altLang="ko-KR" sz="4000" dirty="0"/>
          </a:p>
          <a:p>
            <a:pPr algn="l"/>
            <a:endParaRPr lang="en-US" altLang="ko-KR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755391" y="142041"/>
            <a:ext cx="4580089" cy="10622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400" dirty="0"/>
              <a:t>주화</a:t>
            </a:r>
            <a:r>
              <a:rPr lang="en-US" altLang="ko-KR" sz="4000" dirty="0"/>
              <a:t>(</a:t>
            </a:r>
            <a:r>
              <a:rPr lang="ko-KR" altLang="en-US" sz="4000" dirty="0"/>
              <a:t>走火</a:t>
            </a:r>
            <a:r>
              <a:rPr lang="en-US" altLang="ko-KR" sz="4000" dirty="0"/>
              <a:t>)</a:t>
            </a:r>
            <a:r>
              <a:rPr lang="en-US" sz="4000" dirty="0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239609-5811-4CD2-B0FD-9DD8931EBD2A}"/>
              </a:ext>
            </a:extLst>
          </p:cNvPr>
          <p:cNvSpPr/>
          <p:nvPr/>
        </p:nvSpPr>
        <p:spPr>
          <a:xfrm>
            <a:off x="6412749" y="6123412"/>
            <a:ext cx="5785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https://clipbank.ebs.co.kr/clip/view?clipId=VOD_20170914_00052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3306582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219728-AD26-4063-BBBB-9F120B3E7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5219" y="640831"/>
            <a:ext cx="5003392" cy="4631161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325919-EB6B-45A5-B167-81C6DB368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986" y="586225"/>
            <a:ext cx="5139082" cy="4685767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1D1F7575-3DAB-44FA-903F-CA59AA3A2EFB}"/>
              </a:ext>
            </a:extLst>
          </p:cNvPr>
          <p:cNvSpPr/>
          <p:nvPr/>
        </p:nvSpPr>
        <p:spPr>
          <a:xfrm>
            <a:off x="6835805" y="5663159"/>
            <a:ext cx="4672316" cy="894376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969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신기전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5E205E2-E385-42B0-885B-D4A32980A928}"/>
              </a:ext>
            </a:extLst>
          </p:cNvPr>
          <p:cNvSpPr/>
          <p:nvPr/>
        </p:nvSpPr>
        <p:spPr>
          <a:xfrm>
            <a:off x="1127469" y="5663158"/>
            <a:ext cx="4320106" cy="894376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969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주화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99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6733" y="1632509"/>
            <a:ext cx="4661377" cy="3755998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632509"/>
            <a:ext cx="7073582" cy="471404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ko-KR" sz="3200" dirty="0"/>
              <a:t>•  </a:t>
            </a:r>
            <a:r>
              <a:rPr lang="ko-KR" altLang="en-US" sz="3200" dirty="0"/>
              <a:t>후고구려 장군이었던 왕건이  </a:t>
            </a:r>
            <a:r>
              <a:rPr lang="en-US" altLang="ko-KR" sz="3200" dirty="0"/>
              <a:t> </a:t>
            </a:r>
          </a:p>
          <a:p>
            <a:pPr algn="l">
              <a:lnSpc>
                <a:spcPct val="100000"/>
              </a:lnSpc>
            </a:pPr>
            <a:r>
              <a:rPr lang="ko-KR" altLang="en-US" sz="3200" dirty="0"/>
              <a:t>   폭력적으로 변한 궁예를 몰아 내고 </a:t>
            </a:r>
            <a:endParaRPr lang="en-US" altLang="ko-KR" sz="3200" dirty="0"/>
          </a:p>
          <a:p>
            <a:pPr algn="l">
              <a:lnSpc>
                <a:spcPct val="100000"/>
              </a:lnSpc>
            </a:pPr>
            <a:r>
              <a:rPr lang="en-US" altLang="ko-KR" sz="3200" dirty="0"/>
              <a:t>   </a:t>
            </a:r>
            <a:r>
              <a:rPr lang="ko-KR" altLang="en-US" sz="3200" dirty="0"/>
              <a:t>옛 고구려를 계승한다는 의미로 </a:t>
            </a:r>
            <a:endParaRPr lang="en-US" altLang="ko-KR" sz="3200" dirty="0"/>
          </a:p>
          <a:p>
            <a:pPr algn="l">
              <a:lnSpc>
                <a:spcPct val="100000"/>
              </a:lnSpc>
            </a:pPr>
            <a:r>
              <a:rPr lang="en-US" altLang="ko-KR" sz="3200" dirty="0"/>
              <a:t>   &lt;</a:t>
            </a:r>
            <a:r>
              <a:rPr lang="ko-KR" altLang="en-US" sz="3200" dirty="0"/>
              <a:t>고려</a:t>
            </a:r>
            <a:r>
              <a:rPr lang="en-US" altLang="ko-KR" sz="3200" dirty="0"/>
              <a:t>&gt;</a:t>
            </a:r>
            <a:r>
              <a:rPr lang="ko-KR" altLang="en-US" sz="3200" dirty="0"/>
              <a:t>로 나라 이름을 바꿈</a:t>
            </a:r>
            <a:endParaRPr lang="en-US" sz="3200" dirty="0"/>
          </a:p>
          <a:p>
            <a:pPr algn="l"/>
            <a:r>
              <a:rPr lang="en-US" altLang="ko-KR" sz="3200" dirty="0"/>
              <a:t>•  </a:t>
            </a:r>
            <a:r>
              <a:rPr lang="ko-KR" altLang="en-US" sz="3200" dirty="0"/>
              <a:t>진정한 민족 통일 및 민족 문화 발전</a:t>
            </a:r>
            <a:endParaRPr lang="en-US" altLang="ko-KR" sz="3200" dirty="0"/>
          </a:p>
          <a:p>
            <a:pPr algn="l"/>
            <a:r>
              <a:rPr lang="en-US" altLang="ko-KR" sz="3200" dirty="0"/>
              <a:t>•  </a:t>
            </a:r>
            <a:r>
              <a:rPr lang="ko-KR" altLang="en-US" sz="3200" dirty="0"/>
              <a:t>다양한 종교</a:t>
            </a:r>
            <a:r>
              <a:rPr lang="en-US" altLang="ko-KR" sz="3200" dirty="0"/>
              <a:t>, </a:t>
            </a:r>
            <a:r>
              <a:rPr lang="ko-KR" altLang="en-US" sz="3200" dirty="0"/>
              <a:t>불교 장려</a:t>
            </a:r>
            <a:endParaRPr lang="en-US" altLang="ko-KR" sz="3200" dirty="0"/>
          </a:p>
          <a:p>
            <a:pPr algn="l"/>
            <a:r>
              <a:rPr lang="en-US" altLang="ko-KR" sz="3200" dirty="0"/>
              <a:t>•  </a:t>
            </a:r>
            <a:r>
              <a:rPr lang="ko-KR" altLang="en-US" sz="3200" dirty="0"/>
              <a:t>북진정책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altLang="ko-KR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755391" y="142041"/>
            <a:ext cx="5109790" cy="10622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400" dirty="0"/>
              <a:t>고려와 왕건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8227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174983"/>
            <a:ext cx="10353761" cy="1121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고려</a:t>
            </a:r>
            <a:r>
              <a:rPr lang="en-US" altLang="ko-KR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, </a:t>
            </a:r>
            <a:r>
              <a:rPr lang="ko-KR" altLang="en-US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세계에 알려지다</a:t>
            </a:r>
            <a:r>
              <a:rPr lang="en-US" altLang="ko-KR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!</a:t>
            </a:r>
            <a:endParaRPr lang="en-US" sz="5400" b="1" i="0" kern="1200" cap="all" dirty="0">
              <a:solidFill>
                <a:schemeClr val="tx1"/>
              </a:solidFill>
              <a:effectLst>
                <a:outerShdw blurRad="50800" dist="63500" dir="2700000" algn="tl" rotWithShape="0">
                  <a:srgbClr val="000000">
                    <a:alpha val="4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2221" y="1642952"/>
            <a:ext cx="5290922" cy="4407350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9230CE1-152E-4725-B762-9DDF412E7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648" y="1491282"/>
            <a:ext cx="6544573" cy="4905556"/>
          </a:xfrm>
        </p:spPr>
        <p:txBody>
          <a:bodyPr>
            <a:noAutofit/>
          </a:bodyPr>
          <a:lstStyle/>
          <a:p>
            <a:pPr algn="l"/>
            <a:r>
              <a:rPr lang="en-US" altLang="ko-KR" sz="2800" dirty="0"/>
              <a:t>•  </a:t>
            </a:r>
            <a:r>
              <a:rPr lang="ko-KR" altLang="en-US" sz="2800" dirty="0"/>
              <a:t>활발한 국제 교류</a:t>
            </a:r>
            <a:endParaRPr lang="en-US" altLang="ko-KR" sz="2800" dirty="0"/>
          </a:p>
          <a:p>
            <a:pPr algn="l"/>
            <a:r>
              <a:rPr lang="ko-KR" altLang="en-US" sz="2800" dirty="0"/>
              <a:t> </a:t>
            </a:r>
            <a:r>
              <a:rPr lang="en-US" altLang="ko-KR" sz="2800" dirty="0"/>
              <a:t>- </a:t>
            </a:r>
            <a:r>
              <a:rPr lang="ko-KR" altLang="en-US" sz="2800" dirty="0"/>
              <a:t>팔관회</a:t>
            </a:r>
            <a:r>
              <a:rPr lang="en-US" altLang="ko-KR" sz="2800" dirty="0"/>
              <a:t>:</a:t>
            </a:r>
            <a:r>
              <a:rPr lang="ko-KR" altLang="en-US" sz="2800" dirty="0"/>
              <a:t> 송나라</a:t>
            </a:r>
            <a:r>
              <a:rPr lang="en-US" altLang="ko-KR" sz="2800" dirty="0"/>
              <a:t>, </a:t>
            </a:r>
            <a:r>
              <a:rPr lang="ko-KR" altLang="en-US" sz="2800" dirty="0"/>
              <a:t>거란</a:t>
            </a:r>
            <a:r>
              <a:rPr lang="en-US" altLang="ko-KR" sz="2800" dirty="0"/>
              <a:t>, </a:t>
            </a:r>
            <a:r>
              <a:rPr lang="ko-KR" altLang="en-US" sz="2800" dirty="0"/>
              <a:t>여진</a:t>
            </a:r>
            <a:r>
              <a:rPr lang="en-US" altLang="ko-KR" sz="2800" dirty="0"/>
              <a:t>, </a:t>
            </a:r>
            <a:r>
              <a:rPr lang="ko-KR" altLang="en-US" sz="2800" dirty="0"/>
              <a:t>일본 사신</a:t>
            </a:r>
            <a:endParaRPr lang="en-US" altLang="ko-KR" sz="2800" dirty="0"/>
          </a:p>
          <a:p>
            <a:pPr algn="l"/>
            <a:r>
              <a:rPr lang="en-US" altLang="ko-KR" sz="2800" dirty="0"/>
              <a:t> - </a:t>
            </a:r>
            <a:r>
              <a:rPr lang="ko-KR" altLang="en-US" sz="2800" dirty="0"/>
              <a:t>아라비아 상인 </a:t>
            </a:r>
            <a:endParaRPr lang="en-US" altLang="ko-KR" sz="2800" dirty="0"/>
          </a:p>
          <a:p>
            <a:pPr algn="l"/>
            <a:r>
              <a:rPr lang="en-US" altLang="ko-KR" sz="2800" dirty="0"/>
              <a:t>       </a:t>
            </a:r>
            <a:r>
              <a:rPr lang="en-US" altLang="ko-KR" sz="2800" b="1" dirty="0">
                <a:solidFill>
                  <a:srgbClr val="FFFF00"/>
                </a:solidFill>
              </a:rPr>
              <a:t>&lt;</a:t>
            </a:r>
            <a:r>
              <a:rPr lang="ko-KR" altLang="en-US" sz="2800" b="1" dirty="0">
                <a:solidFill>
                  <a:srgbClr val="FFFF00"/>
                </a:solidFill>
              </a:rPr>
              <a:t>실크로드</a:t>
            </a:r>
            <a:r>
              <a:rPr lang="en-US" altLang="ko-KR" sz="2800" b="1" dirty="0">
                <a:solidFill>
                  <a:srgbClr val="FFFF00"/>
                </a:solidFill>
              </a:rPr>
              <a:t>(Silk</a:t>
            </a:r>
            <a:r>
              <a:rPr lang="ko-KR" altLang="en-US" sz="2800" b="1" dirty="0">
                <a:solidFill>
                  <a:srgbClr val="FFFF00"/>
                </a:solidFill>
              </a:rPr>
              <a:t> </a:t>
            </a:r>
            <a:r>
              <a:rPr lang="en-US" altLang="ko-KR" sz="2800" b="1" dirty="0">
                <a:solidFill>
                  <a:srgbClr val="FFFF00"/>
                </a:solidFill>
              </a:rPr>
              <a:t>Road)&gt;</a:t>
            </a:r>
          </a:p>
          <a:p>
            <a:pPr algn="l"/>
            <a:r>
              <a:rPr lang="en-US" altLang="ko-KR" sz="2800" dirty="0">
                <a:sym typeface="Wingdings" panose="05000000000000000000" pitchFamily="2" charset="2"/>
              </a:rPr>
              <a:t> </a:t>
            </a:r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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이 때 서구에 알려진 고려의 이름이 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  <a:sym typeface="Wingdings" panose="05000000000000000000" pitchFamily="2" charset="2"/>
            </a:endParaRPr>
          </a:p>
          <a:p>
            <a:pPr algn="l"/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   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오늘날 한국의 이름인 </a:t>
            </a:r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Korea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로 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  <a:sym typeface="Wingdings" panose="05000000000000000000" pitchFamily="2" charset="2"/>
            </a:endParaRPr>
          </a:p>
          <a:p>
            <a:pPr algn="l"/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   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불리워지는 기원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081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6241199-BB6E-4542-8CC2-CDC2E6FC8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4069" y="488579"/>
            <a:ext cx="6173954" cy="4286838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6EC079-D831-46E9-9E7B-3186956C948F}"/>
              </a:ext>
            </a:extLst>
          </p:cNvPr>
          <p:cNvSpPr txBox="1">
            <a:spLocks/>
          </p:cNvSpPr>
          <p:nvPr/>
        </p:nvSpPr>
        <p:spPr>
          <a:xfrm>
            <a:off x="1333326" y="5022764"/>
            <a:ext cx="9775441" cy="13999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7800" dirty="0">
                <a:solidFill>
                  <a:schemeClr val="accent2"/>
                </a:solidFill>
              </a:rPr>
              <a:t>고려</a:t>
            </a:r>
            <a:r>
              <a:rPr lang="ko-KR" altLang="en-US" sz="6600" dirty="0">
                <a:sym typeface="Wingdings" panose="05000000000000000000" pitchFamily="2" charset="2"/>
              </a:rPr>
              <a:t> </a:t>
            </a:r>
            <a:r>
              <a:rPr lang="en-US" altLang="ko-KR" sz="6600" dirty="0">
                <a:sym typeface="Wingdings" panose="05000000000000000000" pitchFamily="2" charset="2"/>
              </a:rPr>
              <a:t> </a:t>
            </a:r>
            <a:r>
              <a:rPr lang="ko-KR" altLang="en-US" sz="8000" dirty="0">
                <a:solidFill>
                  <a:schemeClr val="accent2"/>
                </a:solidFill>
                <a:sym typeface="Wingdings" panose="05000000000000000000" pitchFamily="2" charset="2"/>
              </a:rPr>
              <a:t>코리아</a:t>
            </a:r>
            <a:r>
              <a:rPr lang="en-US" altLang="ko-KR" sz="8000" dirty="0">
                <a:solidFill>
                  <a:schemeClr val="accent2"/>
                </a:solidFill>
                <a:sym typeface="Wingdings" panose="05000000000000000000" pitchFamily="2" charset="2"/>
              </a:rPr>
              <a:t>(Korea)</a:t>
            </a:r>
            <a:endParaRPr lang="en-US" altLang="ko-KR" sz="6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89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316636" y="177552"/>
            <a:ext cx="11558726" cy="10622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800" dirty="0"/>
              <a:t>고려 주변 나라 흥망성쇠</a:t>
            </a:r>
            <a:r>
              <a:rPr lang="en-US" altLang="ko-KR" sz="4300" dirty="0"/>
              <a:t>(rise &amp; fall)</a:t>
            </a:r>
            <a:r>
              <a:rPr lang="ko-KR" altLang="en-US" sz="4300" dirty="0"/>
              <a:t>  </a:t>
            </a:r>
            <a:endParaRPr lang="en-US" sz="4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3A2FED-40EC-468A-8A95-5A40F3A28370}"/>
              </a:ext>
            </a:extLst>
          </p:cNvPr>
          <p:cNvSpPr/>
          <p:nvPr/>
        </p:nvSpPr>
        <p:spPr>
          <a:xfrm>
            <a:off x="316636" y="1239849"/>
            <a:ext cx="1155872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800" dirty="0"/>
              <a:t>고려</a:t>
            </a:r>
            <a:endParaRPr lang="en-US" altLang="ko-KR" sz="4800" dirty="0"/>
          </a:p>
          <a:p>
            <a:endParaRPr lang="en-US" altLang="ko-KR" sz="2000" dirty="0"/>
          </a:p>
          <a:p>
            <a:r>
              <a:rPr lang="ko-KR" altLang="en-US" sz="4800" dirty="0"/>
              <a:t>거란</a:t>
            </a:r>
            <a:r>
              <a:rPr lang="en-US" altLang="ko-KR" sz="4800" dirty="0"/>
              <a:t>(</a:t>
            </a:r>
            <a:r>
              <a:rPr lang="ko-KR" altLang="en-US" sz="4800" dirty="0"/>
              <a:t>요</a:t>
            </a:r>
            <a:r>
              <a:rPr lang="en-US" altLang="ko-KR" sz="4800" dirty="0"/>
              <a:t>) </a:t>
            </a:r>
          </a:p>
          <a:p>
            <a:endParaRPr lang="en-US" altLang="ko-KR" sz="2000" dirty="0"/>
          </a:p>
          <a:p>
            <a:r>
              <a:rPr lang="ko-KR" altLang="en-US" sz="4800" dirty="0"/>
              <a:t>송</a:t>
            </a:r>
            <a:r>
              <a:rPr lang="en-US" altLang="ko-KR" sz="4800" dirty="0"/>
              <a:t> </a:t>
            </a:r>
          </a:p>
          <a:p>
            <a:endParaRPr lang="en-US" altLang="ko-KR" sz="2000" dirty="0"/>
          </a:p>
          <a:p>
            <a:r>
              <a:rPr lang="ko-KR" altLang="en-US" sz="4800" dirty="0"/>
              <a:t>여진</a:t>
            </a:r>
            <a:r>
              <a:rPr lang="en-US" altLang="ko-KR" sz="4800" dirty="0"/>
              <a:t>(</a:t>
            </a:r>
            <a:r>
              <a:rPr lang="ko-KR" altLang="en-US" sz="4800" dirty="0"/>
              <a:t>금</a:t>
            </a:r>
            <a:r>
              <a:rPr lang="en-US" altLang="ko-KR" sz="4800" dirty="0"/>
              <a:t>) </a:t>
            </a:r>
          </a:p>
          <a:p>
            <a:endParaRPr lang="en-US" altLang="ko-KR" sz="2000" dirty="0"/>
          </a:p>
          <a:p>
            <a:r>
              <a:rPr lang="ko-KR" altLang="en-US" sz="4800" dirty="0"/>
              <a:t>몽골</a:t>
            </a:r>
            <a:r>
              <a:rPr lang="en-US" altLang="ko-KR" sz="4800" dirty="0"/>
              <a:t>(</a:t>
            </a:r>
            <a:r>
              <a:rPr lang="ko-KR" altLang="en-US" sz="4800" dirty="0"/>
              <a:t>원</a:t>
            </a:r>
            <a:r>
              <a:rPr lang="en-US" altLang="ko-KR" sz="4800" dirty="0"/>
              <a:t>) </a:t>
            </a:r>
          </a:p>
          <a:p>
            <a:r>
              <a:rPr lang="en-US" sz="4800" dirty="0"/>
              <a:t>               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ABF944-8057-45CE-922D-2DB0F84B31DB}"/>
              </a:ext>
            </a:extLst>
          </p:cNvPr>
          <p:cNvSpPr/>
          <p:nvPr/>
        </p:nvSpPr>
        <p:spPr>
          <a:xfrm>
            <a:off x="2894122" y="2450583"/>
            <a:ext cx="2396970" cy="4971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13D4065-8439-4CDA-8D29-3FD8D9D3D0E7}"/>
              </a:ext>
            </a:extLst>
          </p:cNvPr>
          <p:cNvSpPr/>
          <p:nvPr/>
        </p:nvSpPr>
        <p:spPr>
          <a:xfrm>
            <a:off x="3320250" y="3495955"/>
            <a:ext cx="3630386" cy="49715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AC93CAC-1855-4DEC-BB3F-E6E29ABBB3AB}"/>
              </a:ext>
            </a:extLst>
          </p:cNvPr>
          <p:cNvSpPr/>
          <p:nvPr/>
        </p:nvSpPr>
        <p:spPr>
          <a:xfrm>
            <a:off x="5021801" y="4638981"/>
            <a:ext cx="1760739" cy="49715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2AA3120-40BD-4BBF-9C69-99ED661AB027}"/>
              </a:ext>
            </a:extLst>
          </p:cNvPr>
          <p:cNvSpPr/>
          <p:nvPr/>
        </p:nvSpPr>
        <p:spPr>
          <a:xfrm>
            <a:off x="6883162" y="5567686"/>
            <a:ext cx="4125149" cy="49715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EA28953-1454-4672-8E45-E9790D7C458B}"/>
              </a:ext>
            </a:extLst>
          </p:cNvPr>
          <p:cNvSpPr/>
          <p:nvPr/>
        </p:nvSpPr>
        <p:spPr>
          <a:xfrm>
            <a:off x="2999701" y="1446924"/>
            <a:ext cx="8337082" cy="49715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EBC547-E331-4440-A85B-02E892FFF1BC}"/>
              </a:ext>
            </a:extLst>
          </p:cNvPr>
          <p:cNvSpPr/>
          <p:nvPr/>
        </p:nvSpPr>
        <p:spPr>
          <a:xfrm>
            <a:off x="2999701" y="1510833"/>
            <a:ext cx="605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918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44E24E-9A4E-47B4-92C1-1883E9E25DDC}"/>
              </a:ext>
            </a:extLst>
          </p:cNvPr>
          <p:cNvSpPr/>
          <p:nvPr/>
        </p:nvSpPr>
        <p:spPr>
          <a:xfrm>
            <a:off x="10475651" y="1538940"/>
            <a:ext cx="7659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1392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38C634-0704-4DAF-87E5-31914A609D69}"/>
              </a:ext>
            </a:extLst>
          </p:cNvPr>
          <p:cNvSpPr/>
          <p:nvPr/>
        </p:nvSpPr>
        <p:spPr>
          <a:xfrm>
            <a:off x="2761483" y="2506622"/>
            <a:ext cx="860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916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CB64D9-34E8-4D50-B9F8-D025BBDC3394}"/>
              </a:ext>
            </a:extLst>
          </p:cNvPr>
          <p:cNvSpPr/>
          <p:nvPr/>
        </p:nvSpPr>
        <p:spPr>
          <a:xfrm>
            <a:off x="4476359" y="2525853"/>
            <a:ext cx="860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1125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381C17-77C5-4881-A1BB-CE36500DC79A}"/>
              </a:ext>
            </a:extLst>
          </p:cNvPr>
          <p:cNvSpPr/>
          <p:nvPr/>
        </p:nvSpPr>
        <p:spPr>
          <a:xfrm>
            <a:off x="3144705" y="3573429"/>
            <a:ext cx="860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960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A5B545-50DA-4D8D-A834-4968DF15A7CC}"/>
              </a:ext>
            </a:extLst>
          </p:cNvPr>
          <p:cNvSpPr/>
          <p:nvPr/>
        </p:nvSpPr>
        <p:spPr>
          <a:xfrm>
            <a:off x="6189751" y="3564551"/>
            <a:ext cx="860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1279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B7F26A-CD70-437B-B355-5EB66D30B474}"/>
              </a:ext>
            </a:extLst>
          </p:cNvPr>
          <p:cNvSpPr/>
          <p:nvPr/>
        </p:nvSpPr>
        <p:spPr>
          <a:xfrm>
            <a:off x="4866976" y="4700887"/>
            <a:ext cx="860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1115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06F4D5-1378-4726-A09E-F1C9BCA4F727}"/>
              </a:ext>
            </a:extLst>
          </p:cNvPr>
          <p:cNvSpPr/>
          <p:nvPr/>
        </p:nvSpPr>
        <p:spPr>
          <a:xfrm>
            <a:off x="6022558" y="4693494"/>
            <a:ext cx="860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1234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8D307C-3D19-47E5-BE48-2589E5A9B479}"/>
              </a:ext>
            </a:extLst>
          </p:cNvPr>
          <p:cNvSpPr/>
          <p:nvPr/>
        </p:nvSpPr>
        <p:spPr>
          <a:xfrm>
            <a:off x="6768716" y="5616770"/>
            <a:ext cx="860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1271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E1E9B6-4560-4888-9A1F-12A29218EBFE}"/>
              </a:ext>
            </a:extLst>
          </p:cNvPr>
          <p:cNvSpPr/>
          <p:nvPr/>
        </p:nvSpPr>
        <p:spPr>
          <a:xfrm>
            <a:off x="10154852" y="5640471"/>
            <a:ext cx="941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1368</a:t>
            </a:r>
          </a:p>
        </p:txBody>
      </p:sp>
    </p:spTree>
    <p:extLst>
      <p:ext uri="{BB962C8B-B14F-4D97-AF65-F5344CB8AC3E}">
        <p14:creationId xmlns:p14="http://schemas.microsoft.com/office/powerpoint/2010/main" val="1396441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" t="15234" r="5483" b="2528"/>
          <a:stretch/>
        </p:blipFill>
        <p:spPr>
          <a:xfrm>
            <a:off x="7219955" y="1632509"/>
            <a:ext cx="4615488" cy="4584261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277401"/>
            <a:ext cx="7073582" cy="5438557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ko-KR" sz="3200" dirty="0"/>
              <a:t>•  </a:t>
            </a:r>
            <a:r>
              <a:rPr lang="ko-KR" altLang="en-US" sz="3200" dirty="0"/>
              <a:t>요</a:t>
            </a:r>
            <a:r>
              <a:rPr lang="en-US" altLang="ko-KR" sz="3200" dirty="0">
                <a:effectLst/>
              </a:rPr>
              <a:t>(</a:t>
            </a:r>
            <a:r>
              <a:rPr lang="ko-KR" altLang="en-US" sz="3200" dirty="0">
                <a:effectLst/>
              </a:rPr>
              <a:t>遼</a:t>
            </a:r>
            <a:r>
              <a:rPr lang="en-US" altLang="ko-KR" sz="3200" dirty="0"/>
              <a:t>): </a:t>
            </a:r>
            <a:r>
              <a:rPr lang="ko-KR" altLang="en-US" sz="3200" dirty="0"/>
              <a:t>거란이 세운 나라</a:t>
            </a:r>
            <a:endParaRPr lang="en-US" sz="3200" dirty="0"/>
          </a:p>
          <a:p>
            <a:pPr algn="l"/>
            <a:r>
              <a:rPr lang="en-US" altLang="ko-KR" sz="3200" dirty="0"/>
              <a:t>•  ‘</a:t>
            </a:r>
            <a:r>
              <a:rPr lang="ko-KR" altLang="en-US" sz="3200" dirty="0"/>
              <a:t>요</a:t>
            </a:r>
            <a:r>
              <a:rPr lang="en-US" altLang="ko-KR" sz="3200" dirty="0"/>
              <a:t>’</a:t>
            </a:r>
            <a:r>
              <a:rPr lang="ko-KR" altLang="en-US" sz="3200" dirty="0"/>
              <a:t>는 </a:t>
            </a:r>
            <a:r>
              <a:rPr lang="en-US" altLang="ko-KR" sz="3200" dirty="0"/>
              <a:t>‘</a:t>
            </a:r>
            <a:r>
              <a:rPr lang="ko-KR" altLang="en-US" sz="3200" dirty="0"/>
              <a:t>송</a:t>
            </a:r>
            <a:r>
              <a:rPr lang="en-US" altLang="ko-KR" sz="3200" dirty="0"/>
              <a:t>’</a:t>
            </a:r>
            <a:r>
              <a:rPr lang="ko-KR" altLang="en-US" sz="3200" dirty="0"/>
              <a:t>을 쳐 중국 대륙을 </a:t>
            </a:r>
            <a:endParaRPr lang="en-US" altLang="ko-KR" sz="3200" dirty="0"/>
          </a:p>
          <a:p>
            <a:pPr algn="l"/>
            <a:r>
              <a:rPr lang="en-US" altLang="ko-KR" sz="3200" dirty="0"/>
              <a:t>   </a:t>
            </a:r>
            <a:r>
              <a:rPr lang="ko-KR" altLang="en-US" sz="3200" dirty="0"/>
              <a:t>차지하려고 함 </a:t>
            </a:r>
            <a:endParaRPr lang="en-US" altLang="ko-KR" sz="3200" dirty="0"/>
          </a:p>
          <a:p>
            <a:pPr algn="l"/>
            <a:r>
              <a:rPr lang="en-US" altLang="ko-KR" sz="3200" dirty="0"/>
              <a:t>•  ‘</a:t>
            </a:r>
            <a:r>
              <a:rPr lang="ko-KR" altLang="en-US" sz="3200" dirty="0"/>
              <a:t>송</a:t>
            </a:r>
            <a:r>
              <a:rPr lang="en-US" altLang="ko-KR" sz="3200" dirty="0"/>
              <a:t>’</a:t>
            </a:r>
            <a:r>
              <a:rPr lang="ko-KR" altLang="en-US" sz="3200" dirty="0"/>
              <a:t>과 친한 고려부터 공격</a:t>
            </a:r>
            <a:endParaRPr lang="en-US" altLang="ko-KR" sz="3200" dirty="0"/>
          </a:p>
          <a:p>
            <a:pPr algn="l"/>
            <a:r>
              <a:rPr lang="en-US" altLang="ko-KR" sz="3200" dirty="0"/>
              <a:t>•  1</a:t>
            </a:r>
            <a:r>
              <a:rPr lang="ko-KR" altLang="en-US" sz="3200" dirty="0"/>
              <a:t>차에서 고려와 외교 관계를 </a:t>
            </a:r>
            <a:endParaRPr lang="en-US" altLang="ko-KR" sz="3200" dirty="0"/>
          </a:p>
          <a:p>
            <a:pPr algn="l"/>
            <a:r>
              <a:rPr lang="en-US" altLang="ko-KR" sz="3200" dirty="0"/>
              <a:t>   </a:t>
            </a:r>
            <a:r>
              <a:rPr lang="ko-KR" altLang="en-US" sz="3200" dirty="0"/>
              <a:t>맺었으나 이는 송을 먼저 치고 </a:t>
            </a:r>
            <a:endParaRPr lang="en-US" altLang="ko-KR" sz="3200" dirty="0"/>
          </a:p>
          <a:p>
            <a:pPr algn="l"/>
            <a:r>
              <a:rPr lang="en-US" altLang="ko-KR" sz="3200" dirty="0"/>
              <a:t>   </a:t>
            </a:r>
            <a:r>
              <a:rPr lang="ko-KR" altLang="en-US" sz="3200" dirty="0"/>
              <a:t>나중에 공격하려는 속셈 </a:t>
            </a:r>
            <a:endParaRPr lang="en-US" altLang="ko-KR" sz="3200" dirty="0"/>
          </a:p>
          <a:p>
            <a:pPr algn="l"/>
            <a:r>
              <a:rPr lang="en-US" altLang="ko-KR" sz="3200" dirty="0"/>
              <a:t>•  3</a:t>
            </a:r>
            <a:r>
              <a:rPr lang="ko-KR" altLang="en-US" sz="3200" dirty="0"/>
              <a:t>차에 걸쳐 침략</a:t>
            </a:r>
            <a:endParaRPr lang="en-US" altLang="ko-KR" sz="3200" dirty="0"/>
          </a:p>
          <a:p>
            <a:pPr algn="l"/>
            <a:endParaRPr lang="en-US" altLang="ko-KR" sz="3200" dirty="0"/>
          </a:p>
          <a:p>
            <a:pPr algn="l"/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altLang="ko-KR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755391" y="142041"/>
            <a:ext cx="5109790" cy="10622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/>
              <a:t>10</a:t>
            </a:r>
            <a:r>
              <a:rPr lang="ko-KR" altLang="en-US" sz="5400" dirty="0"/>
              <a:t>세기</a:t>
            </a:r>
            <a:r>
              <a:rPr lang="en-US" altLang="ko-KR" sz="5400" dirty="0"/>
              <a:t>-11</a:t>
            </a:r>
            <a:r>
              <a:rPr lang="ko-KR" altLang="en-US" sz="5400" dirty="0"/>
              <a:t>세기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72052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" t="11532" r="1408" b="15852"/>
          <a:stretch/>
        </p:blipFill>
        <p:spPr>
          <a:xfrm>
            <a:off x="755391" y="1171583"/>
            <a:ext cx="4838586" cy="5184067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755391" y="-73107"/>
            <a:ext cx="5109790" cy="10622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/>
              <a:t>12</a:t>
            </a:r>
            <a:r>
              <a:rPr lang="ko-KR" altLang="en-US" sz="5400" dirty="0"/>
              <a:t>세기</a:t>
            </a:r>
            <a:endParaRPr lang="en-US" sz="4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2DD046-7718-4B2C-94F4-EEA014A39F21}"/>
              </a:ext>
            </a:extLst>
          </p:cNvPr>
          <p:cNvSpPr txBox="1">
            <a:spLocks/>
          </p:cNvSpPr>
          <p:nvPr/>
        </p:nvSpPr>
        <p:spPr>
          <a:xfrm>
            <a:off x="6492819" y="-41829"/>
            <a:ext cx="5109790" cy="10369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/>
              <a:t>13</a:t>
            </a:r>
            <a:r>
              <a:rPr lang="ko-KR" altLang="en-US" sz="5400" dirty="0"/>
              <a:t>세기</a:t>
            </a:r>
            <a:endParaRPr lang="en-US" sz="4800" dirty="0"/>
          </a:p>
        </p:txBody>
      </p:sp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25875AAA-C9AD-4038-AC85-B1222D9101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3" t="10096" r="3889" b="14201"/>
          <a:stretch/>
        </p:blipFill>
        <p:spPr>
          <a:xfrm>
            <a:off x="6663207" y="1171583"/>
            <a:ext cx="4939402" cy="5184067"/>
          </a:xfrm>
          <a:prstGeom prst="rect">
            <a:avLst/>
          </a:prstGeo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85547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6918" y="1415558"/>
            <a:ext cx="5138339" cy="4914221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525" y="1538261"/>
            <a:ext cx="6537483" cy="4914221"/>
          </a:xfrm>
        </p:spPr>
        <p:txBody>
          <a:bodyPr>
            <a:noAutofit/>
          </a:bodyPr>
          <a:lstStyle/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거란</a:t>
            </a:r>
            <a:r>
              <a:rPr lang="en-US" altLang="ko-KR" sz="4000" dirty="0"/>
              <a:t>(</a:t>
            </a:r>
            <a:r>
              <a:rPr lang="ko-KR" altLang="en-US" sz="4000" dirty="0"/>
              <a:t>요</a:t>
            </a:r>
            <a:r>
              <a:rPr lang="en-US" altLang="ko-KR" sz="4000" dirty="0"/>
              <a:t>) 1</a:t>
            </a:r>
            <a:r>
              <a:rPr lang="ko-KR" altLang="en-US" sz="4000" dirty="0"/>
              <a:t>차 침입 때 외교</a:t>
            </a:r>
            <a:endParaRPr lang="en-US" altLang="ko-KR" sz="4000" dirty="0"/>
          </a:p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거란의 고려 공격 이유</a:t>
            </a:r>
            <a:endParaRPr lang="en-US" altLang="ko-KR" sz="4000" dirty="0"/>
          </a:p>
          <a:p>
            <a:pPr marL="457200" indent="-457200" algn="l">
              <a:buFontTx/>
              <a:buChar char="-"/>
            </a:pPr>
            <a:r>
              <a:rPr lang="ko-KR" altLang="en-US" sz="4000" dirty="0"/>
              <a:t>고려와 송 관계 단절시킨 후 송 공격</a:t>
            </a:r>
            <a:r>
              <a:rPr lang="en-US" altLang="ko-KR" sz="4000" dirty="0"/>
              <a:t>, </a:t>
            </a:r>
            <a:r>
              <a:rPr lang="ko-KR" altLang="en-US" sz="4000"/>
              <a:t>중국 전역을 차지할 계획 </a:t>
            </a:r>
            <a:endParaRPr lang="en-US" altLang="ko-KR" sz="4000" dirty="0"/>
          </a:p>
          <a:p>
            <a:pPr marL="457200" indent="-457200" algn="l">
              <a:buFontTx/>
              <a:buChar char="-"/>
            </a:pPr>
            <a:r>
              <a:rPr lang="ko-KR" altLang="en-US" sz="4000" dirty="0"/>
              <a:t>옛 고구려 땅 소유권 주장</a:t>
            </a:r>
            <a:endParaRPr lang="en-US" altLang="ko-KR" sz="4000" dirty="0"/>
          </a:p>
          <a:p>
            <a:pPr algn="l"/>
            <a:endParaRPr lang="en-US" sz="3200" dirty="0"/>
          </a:p>
          <a:p>
            <a:pPr algn="l"/>
            <a:endParaRPr lang="en-US" altLang="ko-KR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755391" y="142041"/>
            <a:ext cx="5109790" cy="10622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400" dirty="0"/>
              <a:t>서희 </a:t>
            </a:r>
            <a:r>
              <a:rPr lang="en-US" altLang="ko-KR" sz="4000" dirty="0"/>
              <a:t>(942-998)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35845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2303" y="908423"/>
            <a:ext cx="5883457" cy="5240727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281" y="830769"/>
            <a:ext cx="6351040" cy="5196462"/>
          </a:xfrm>
        </p:spPr>
        <p:txBody>
          <a:bodyPr>
            <a:noAutofit/>
          </a:bodyPr>
          <a:lstStyle/>
          <a:p>
            <a:pPr algn="l"/>
            <a:r>
              <a:rPr lang="en-US" altLang="ko-KR" sz="4000" dirty="0"/>
              <a:t>• </a:t>
            </a:r>
            <a:r>
              <a:rPr lang="ko-KR" altLang="en-US" sz="4000" dirty="0"/>
              <a:t>서희의 외교</a:t>
            </a:r>
            <a:endParaRPr lang="en-US" altLang="ko-KR" sz="4000" dirty="0"/>
          </a:p>
          <a:p>
            <a:pPr marL="457200" indent="-457200" algn="l">
              <a:buFontTx/>
              <a:buChar char="-"/>
            </a:pPr>
            <a:r>
              <a:rPr lang="ko-KR" altLang="en-US" sz="4000" dirty="0"/>
              <a:t>고려가 옛 고구려를 계승했음 주장</a:t>
            </a:r>
            <a:endParaRPr lang="en-US" altLang="ko-KR" sz="4000" dirty="0"/>
          </a:p>
          <a:p>
            <a:pPr marL="457200" indent="-457200" algn="l">
              <a:buFontTx/>
              <a:buChar char="-"/>
            </a:pPr>
            <a:r>
              <a:rPr lang="ko-KR" altLang="en-US" sz="4000" dirty="0"/>
              <a:t>거란과 외교 맺음</a:t>
            </a:r>
            <a:endParaRPr lang="en-US" altLang="ko-KR" sz="4000" dirty="0"/>
          </a:p>
          <a:p>
            <a:pPr marL="457200" indent="-457200" algn="l">
              <a:buFontTx/>
              <a:buChar char="-"/>
            </a:pPr>
            <a:r>
              <a:rPr lang="ko-KR" altLang="en-US" sz="4000" dirty="0"/>
              <a:t>강동 </a:t>
            </a:r>
            <a:r>
              <a:rPr lang="en-US" altLang="ko-KR" sz="4000" dirty="0"/>
              <a:t>6</a:t>
            </a:r>
            <a:r>
              <a:rPr lang="ko-KR" altLang="en-US" sz="4000" dirty="0"/>
              <a:t>주</a:t>
            </a:r>
            <a:endParaRPr lang="en-US" altLang="ko-KR" sz="4000" dirty="0"/>
          </a:p>
          <a:p>
            <a:pPr algn="l"/>
            <a:endParaRPr lang="en-US" sz="3200" dirty="0"/>
          </a:p>
          <a:p>
            <a:pPr algn="l"/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18128959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415</Words>
  <Application>Microsoft Office PowerPoint</Application>
  <PresentationFormat>Widescreen</PresentationFormat>
  <Paragraphs>88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Bookman Old Style</vt:lpstr>
      <vt:lpstr>Calibri</vt:lpstr>
      <vt:lpstr>Rockwell</vt:lpstr>
      <vt:lpstr>Damask</vt:lpstr>
      <vt:lpstr>고 려</vt:lpstr>
      <vt:lpstr>PowerPoint Presentation</vt:lpstr>
      <vt:lpstr>고려, 세계에 알려지다!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 려</dc:title>
  <dc:creator>EunJung Jung</dc:creator>
  <cp:lastModifiedBy>Sunmi Yoon</cp:lastModifiedBy>
  <cp:revision>33</cp:revision>
  <dcterms:created xsi:type="dcterms:W3CDTF">2019-11-24T14:57:45Z</dcterms:created>
  <dcterms:modified xsi:type="dcterms:W3CDTF">2020-01-13T19:05:05Z</dcterms:modified>
</cp:coreProperties>
</file>